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4" r:id="rId3"/>
    <p:sldId id="257" r:id="rId4"/>
    <p:sldId id="259" r:id="rId5"/>
    <p:sldId id="267" r:id="rId6"/>
    <p:sldId id="262" r:id="rId7"/>
    <p:sldId id="266" r:id="rId8"/>
    <p:sldId id="269" r:id="rId9"/>
    <p:sldId id="261" r:id="rId10"/>
    <p:sldId id="270" r:id="rId11"/>
    <p:sldId id="268" r:id="rId12"/>
    <p:sldId id="263" r:id="rId13"/>
    <p:sldId id="26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33" autoAdjust="0"/>
  </p:normalViewPr>
  <p:slideViewPr>
    <p:cSldViewPr snapToGrid="0" snapToObjects="1">
      <p:cViewPr>
        <p:scale>
          <a:sx n="116" d="100"/>
          <a:sy n="116" d="100"/>
        </p:scale>
        <p:origin x="-1304" y="-3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C4DCD-8564-1249-B7B3-BD6423C64B30}" type="datetimeFigureOut">
              <a:rPr lang="en-US" smtClean="0"/>
              <a:t>27/03/2014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5B590-2582-2D4A-A248-049E46AD1403}" type="slidenum">
              <a:rPr lang="en-US" smtClean="0"/>
              <a:t>‹#›</a:t>
            </a:fld>
            <a:endParaRPr lang="en-US"/>
          </a:p>
        </p:txBody>
      </p:sp>
    </p:spTree>
    <p:extLst>
      <p:ext uri="{BB962C8B-B14F-4D97-AF65-F5344CB8AC3E}">
        <p14:creationId xmlns:p14="http://schemas.microsoft.com/office/powerpoint/2010/main" val="1691943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10</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11</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12</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2</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4</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5</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6</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t>The</a:t>
            </a:r>
            <a:r>
              <a:rPr lang="en-US" sz="1200" baseline="0" dirty="0" smtClean="0"/>
              <a:t> Convex Hull code cuts out everything in the image we don’t need to look at, optimizing the vision processing, also calculates the section boundary points.</a:t>
            </a:r>
          </a:p>
          <a:p>
            <a:pPr marL="0" indent="0">
              <a:buFont typeface="Arial"/>
              <a:buNone/>
            </a:pPr>
            <a:r>
              <a:rPr lang="en-US" sz="1200" baseline="0" dirty="0" smtClean="0"/>
              <a:t>By updating at 62x/s and only drawing at 15x/s we further speed up the system.</a:t>
            </a:r>
          </a:p>
          <a:p>
            <a:pPr marL="0" indent="0">
              <a:buFont typeface="Arial"/>
              <a:buNone/>
            </a:pPr>
            <a:r>
              <a:rPr lang="en-US" sz="1200" baseline="0" dirty="0" smtClean="0"/>
              <a:t>The Vision can predict where the ball is going to be after a rebound so the robots can defend against attacks effectively even with sneaky attack methods.</a:t>
            </a:r>
          </a:p>
          <a:p>
            <a:pPr marL="0" indent="0">
              <a:buFont typeface="Arial"/>
              <a:buNone/>
            </a:pPr>
            <a:r>
              <a:rPr lang="en-US" sz="1200" baseline="0" dirty="0" smtClean="0"/>
              <a:t>System uses a fast K-means method to accurately determine green plates against a a green pitch and ignores rogue outliers.</a:t>
            </a:r>
          </a:p>
          <a:p>
            <a:pPr marL="0" indent="0">
              <a:buFont typeface="Arial"/>
              <a:buNone/>
            </a:pPr>
            <a:endParaRPr lang="en-US" sz="1200" dirty="0" smtClean="0"/>
          </a:p>
        </p:txBody>
      </p:sp>
      <p:sp>
        <p:nvSpPr>
          <p:cNvPr id="4" name="Slide Number Placeholder 3"/>
          <p:cNvSpPr>
            <a:spLocks noGrp="1"/>
          </p:cNvSpPr>
          <p:nvPr>
            <p:ph type="sldNum" sz="quarter" idx="10"/>
          </p:nvPr>
        </p:nvSpPr>
        <p:spPr/>
        <p:txBody>
          <a:bodyPr/>
          <a:lstStyle/>
          <a:p>
            <a:fld id="{1A75B590-2582-2D4A-A248-049E46AD1403}" type="slidenum">
              <a:rPr lang="en-US" smtClean="0"/>
              <a:t>7</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8</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9</a:t>
            </a:fld>
            <a:endParaRPr lang="en-US"/>
          </a:p>
        </p:txBody>
      </p:sp>
    </p:spTree>
    <p:extLst>
      <p:ext uri="{BB962C8B-B14F-4D97-AF65-F5344CB8AC3E}">
        <p14:creationId xmlns:p14="http://schemas.microsoft.com/office/powerpoint/2010/main" val="274114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40417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600627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881925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78757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5411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7779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C5A36C0-92D1-A049-9A17-81456A3C36F9}" type="datetimeFigureOut">
              <a:rPr lang="en-US" smtClean="0"/>
              <a:t>27/03/2014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2066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C5A36C0-92D1-A049-9A17-81456A3C36F9}" type="datetimeFigureOut">
              <a:rPr lang="en-US" smtClean="0"/>
              <a:t>27/03/2014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4301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A36C0-92D1-A049-9A17-81456A3C36F9}" type="datetimeFigureOut">
              <a:rPr lang="en-US" smtClean="0"/>
              <a:t>27/03/2014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8443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1685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634266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A36C0-92D1-A049-9A17-81456A3C36F9}" type="datetimeFigureOut">
              <a:rPr lang="en-US" smtClean="0"/>
              <a:t>27/03/2014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779FA-291F-C24C-9945-E1DE897000CE}" type="slidenum">
              <a:rPr lang="en-US" smtClean="0"/>
              <a:t>‹#›</a:t>
            </a:fld>
            <a:endParaRPr lang="en-US"/>
          </a:p>
        </p:txBody>
      </p:sp>
    </p:spTree>
    <p:extLst>
      <p:ext uri="{BB962C8B-B14F-4D97-AF65-F5344CB8AC3E}">
        <p14:creationId xmlns:p14="http://schemas.microsoft.com/office/powerpoint/2010/main" val="744734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7.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Tree>
    <p:extLst>
      <p:ext uri="{BB962C8B-B14F-4D97-AF65-F5344CB8AC3E}">
        <p14:creationId xmlns:p14="http://schemas.microsoft.com/office/powerpoint/2010/main" val="39931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First Grabber (Beetle Design)</a:t>
            </a:r>
          </a:p>
        </p:txBody>
      </p:sp>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48" y="1706790"/>
            <a:ext cx="4776138" cy="3840606"/>
          </a:xfrm>
          <a:prstGeom prst="rect">
            <a:avLst/>
          </a:prstGeom>
        </p:spPr>
      </p:pic>
      <p:sp>
        <p:nvSpPr>
          <p:cNvPr id="7" name="TextBox 6"/>
          <p:cNvSpPr txBox="1"/>
          <p:nvPr/>
        </p:nvSpPr>
        <p:spPr>
          <a:xfrm>
            <a:off x="5583285" y="1706790"/>
            <a:ext cx="2824487" cy="2123658"/>
          </a:xfrm>
          <a:prstGeom prst="rect">
            <a:avLst/>
          </a:prstGeom>
          <a:noFill/>
        </p:spPr>
        <p:txBody>
          <a:bodyPr wrap="square" rtlCol="0">
            <a:spAutoFit/>
          </a:bodyPr>
          <a:lstStyle/>
          <a:p>
            <a:pPr marL="285750" indent="-285750">
              <a:buFont typeface="Arial"/>
              <a:buChar char="•"/>
            </a:pPr>
            <a:r>
              <a:rPr lang="en-US" sz="1200" dirty="0" smtClean="0"/>
              <a:t>First design that used a ‘grabber’ so that the robots could dribble with the ball.</a:t>
            </a:r>
          </a:p>
          <a:p>
            <a:pPr marL="285750" indent="-285750">
              <a:buFont typeface="Arial"/>
              <a:buChar char="•"/>
            </a:pPr>
            <a:endParaRPr lang="en-US" sz="1200" dirty="0"/>
          </a:p>
          <a:p>
            <a:pPr marL="285750" indent="-285750">
              <a:buFont typeface="Arial"/>
              <a:buChar char="•"/>
            </a:pPr>
            <a:r>
              <a:rPr lang="en-US" sz="1200" dirty="0" smtClean="0"/>
              <a:t>Able to now line up shots and passes more accurately without losing the ball.</a:t>
            </a:r>
          </a:p>
          <a:p>
            <a:pPr marL="285750" indent="-285750">
              <a:buFont typeface="Arial"/>
              <a:buChar char="•"/>
            </a:pPr>
            <a:endParaRPr lang="en-US" sz="1200" dirty="0"/>
          </a:p>
          <a:p>
            <a:pPr marL="285750" indent="-285750">
              <a:buFont typeface="Arial"/>
              <a:buChar char="•"/>
            </a:pPr>
            <a:r>
              <a:rPr lang="en-US" sz="1200" dirty="0" smtClean="0"/>
              <a:t>However, the gearing system reduced the power of the kick significantly so this was temporary design.</a:t>
            </a:r>
            <a:endParaRPr lang="en-US" sz="1200" dirty="0"/>
          </a:p>
        </p:txBody>
      </p:sp>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2444082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6415" y="484629"/>
            <a:ext cx="5998308" cy="646331"/>
          </a:xfrm>
          <a:prstGeom prst="rect">
            <a:avLst/>
          </a:prstGeom>
          <a:noFill/>
        </p:spPr>
        <p:txBody>
          <a:bodyPr wrap="square" rtlCol="0">
            <a:spAutoFit/>
          </a:bodyPr>
          <a:lstStyle/>
          <a:p>
            <a:pPr algn="ctr"/>
            <a:r>
              <a:rPr lang="en-US" sz="2400" dirty="0" smtClean="0">
                <a:latin typeface="Garamond"/>
                <a:cs typeface="Garamond"/>
              </a:rPr>
              <a:t>Project Management</a:t>
            </a:r>
          </a:p>
          <a:p>
            <a:endParaRPr lang="en-US" sz="1200" dirty="0">
              <a:latin typeface="Garamond"/>
              <a:cs typeface="Garamond"/>
            </a:endParaRPr>
          </a:p>
        </p:txBody>
      </p:sp>
      <p:pic>
        <p:nvPicPr>
          <p:cNvPr id="4" name="Picture 3" descr="Screen Shot 2014-03-26 at 12.48.57.png"/>
          <p:cNvPicPr>
            <a:picLocks noChangeAspect="1"/>
          </p:cNvPicPr>
          <p:nvPr/>
        </p:nvPicPr>
        <p:blipFill rotWithShape="1">
          <a:blip r:embed="rId3">
            <a:extLst>
              <a:ext uri="{28A0092B-C50C-407E-A947-70E740481C1C}">
                <a14:useLocalDpi xmlns:a14="http://schemas.microsoft.com/office/drawing/2010/main" val="0"/>
              </a:ext>
            </a:extLst>
          </a:blip>
          <a:srcRect l="-2" t="3" r="38979" b="43706"/>
          <a:stretch/>
        </p:blipFill>
        <p:spPr>
          <a:xfrm>
            <a:off x="639522" y="5065429"/>
            <a:ext cx="6518798" cy="1518249"/>
          </a:xfrm>
          <a:prstGeom prst="rect">
            <a:avLst/>
          </a:prstGeom>
        </p:spPr>
      </p:pic>
      <p:pic>
        <p:nvPicPr>
          <p:cNvPr id="6" name="Picture 5" descr="Screen Shot 2014-03-26 at 18.00.20.png"/>
          <p:cNvPicPr>
            <a:picLocks noChangeAspect="1"/>
          </p:cNvPicPr>
          <p:nvPr/>
        </p:nvPicPr>
        <p:blipFill rotWithShape="1">
          <a:blip r:embed="rId4">
            <a:extLst>
              <a:ext uri="{28A0092B-C50C-407E-A947-70E740481C1C}">
                <a14:useLocalDpi xmlns:a14="http://schemas.microsoft.com/office/drawing/2010/main" val="0"/>
              </a:ext>
            </a:extLst>
          </a:blip>
          <a:srcRect l="-5" r="65557"/>
          <a:stretch/>
        </p:blipFill>
        <p:spPr>
          <a:xfrm>
            <a:off x="6444723" y="626962"/>
            <a:ext cx="2458800" cy="4147311"/>
          </a:xfrm>
          <a:prstGeom prst="rect">
            <a:avLst/>
          </a:prstGeom>
        </p:spPr>
      </p:pic>
      <p:pic>
        <p:nvPicPr>
          <p:cNvPr id="8" name="Picture 7"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2732651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High Points</a:t>
            </a:r>
          </a:p>
          <a:p>
            <a:endParaRPr lang="en-US" sz="2400" dirty="0">
              <a:latin typeface="Garamond"/>
              <a:cs typeface="Garamond"/>
            </a:endParaRPr>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61211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147672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
        <p:nvSpPr>
          <p:cNvPr id="6" name="TextBox 5"/>
          <p:cNvSpPr txBox="1"/>
          <p:nvPr/>
        </p:nvSpPr>
        <p:spPr>
          <a:xfrm>
            <a:off x="3297869" y="4040143"/>
            <a:ext cx="2446439" cy="523220"/>
          </a:xfrm>
          <a:prstGeom prst="rect">
            <a:avLst/>
          </a:prstGeom>
          <a:noFill/>
        </p:spPr>
        <p:txBody>
          <a:bodyPr wrap="square" rtlCol="0">
            <a:spAutoFit/>
          </a:bodyPr>
          <a:lstStyle/>
          <a:p>
            <a:r>
              <a:rPr lang="en-US" sz="2800" dirty="0" smtClean="0">
                <a:latin typeface="Garamond"/>
                <a:cs typeface="Garamond"/>
              </a:rPr>
              <a:t>(SDP aw Yeeee)</a:t>
            </a:r>
          </a:p>
        </p:txBody>
      </p:sp>
    </p:spTree>
    <p:extLst>
      <p:ext uri="{BB962C8B-B14F-4D97-AF65-F5344CB8AC3E}">
        <p14:creationId xmlns:p14="http://schemas.microsoft.com/office/powerpoint/2010/main" val="223623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64153"/>
            <a:ext cx="9108000" cy="3046988"/>
          </a:xfrm>
          <a:prstGeom prst="rect">
            <a:avLst/>
          </a:prstGeom>
          <a:noFill/>
        </p:spPr>
        <p:txBody>
          <a:bodyPr wrap="square" rtlCol="0">
            <a:spAutoFit/>
          </a:bodyPr>
          <a:lstStyle/>
          <a:p>
            <a:pPr marL="342900" indent="-342900" algn="ctr">
              <a:buAutoNum type="arabicPeriod"/>
            </a:pPr>
            <a:r>
              <a:rPr lang="en-US" sz="2400" dirty="0" smtClean="0">
                <a:latin typeface="Garamond"/>
                <a:cs typeface="Garamond"/>
              </a:rPr>
              <a:t>Introduce you to the robots and the backend system.</a:t>
            </a: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Show the different stages of evolution.</a:t>
            </a:r>
            <a:endParaRPr lang="en-US" sz="2400" dirty="0">
              <a:latin typeface="Garamond"/>
              <a:cs typeface="Garamond"/>
            </a:endParaRP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Take you through the high points of the project.</a:t>
            </a:r>
          </a:p>
          <a:p>
            <a:pPr algn="ctr"/>
            <a:endParaRPr lang="en-US" sz="2400" dirty="0">
              <a:latin typeface="Garamond"/>
              <a:cs typeface="Garamond"/>
            </a:endParaRPr>
          </a:p>
          <a:p>
            <a:pPr algn="ctr"/>
            <a:r>
              <a:rPr lang="en-US" sz="2400" dirty="0" smtClean="0">
                <a:latin typeface="Garamond"/>
                <a:cs typeface="Garamond"/>
              </a:rPr>
              <a:t>4. Give some insight into why we worked well as a team.</a:t>
            </a:r>
          </a:p>
          <a:p>
            <a:pPr algn="ctr"/>
            <a:endParaRPr lang="en-US" sz="2400" dirty="0">
              <a:latin typeface="Garamond"/>
              <a:cs typeface="Garamond"/>
            </a:endParaRPr>
          </a:p>
        </p:txBody>
      </p:sp>
      <p:sp>
        <p:nvSpPr>
          <p:cNvPr id="6" name="TextBox 5"/>
          <p:cNvSpPr txBox="1"/>
          <p:nvPr/>
        </p:nvSpPr>
        <p:spPr>
          <a:xfrm>
            <a:off x="1563754" y="950128"/>
            <a:ext cx="5998308" cy="1138773"/>
          </a:xfrm>
          <a:prstGeom prst="rect">
            <a:avLst/>
          </a:prstGeom>
          <a:noFill/>
        </p:spPr>
        <p:txBody>
          <a:bodyPr wrap="square" rtlCol="0">
            <a:spAutoFit/>
          </a:bodyPr>
          <a:lstStyle/>
          <a:p>
            <a:pPr algn="ctr"/>
            <a:r>
              <a:rPr lang="en-US" sz="4400" dirty="0" smtClean="0">
                <a:latin typeface="Garamond"/>
                <a:cs typeface="Garamond"/>
              </a:rPr>
              <a:t>Aims of this Presentation</a:t>
            </a:r>
          </a:p>
          <a:p>
            <a:endParaRPr lang="en-US" sz="2400" dirty="0">
              <a:latin typeface="Garamond"/>
              <a:cs typeface="Garamond"/>
            </a:endParaRPr>
          </a:p>
        </p:txBody>
      </p:sp>
      <p:pic>
        <p:nvPicPr>
          <p:cNvPr id="2" name="Picture 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7457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2" name="Picture 1" descr="both_robots_cropp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61" y="1295400"/>
            <a:ext cx="8310205" cy="3855312"/>
          </a:xfrm>
          <a:prstGeom prst="rect">
            <a:avLst/>
          </a:prstGeom>
        </p:spPr>
      </p:pic>
      <p:pic>
        <p:nvPicPr>
          <p:cNvPr id="7" name="Picture 6"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19556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4" name="Picture 3" descr="IMG_3064.jpg"/>
          <p:cNvPicPr>
            <a:picLocks noChangeAspect="1"/>
          </p:cNvPicPr>
          <p:nvPr/>
        </p:nvPicPr>
        <p:blipFill rotWithShape="1">
          <a:blip r:embed="rId3">
            <a:extLst>
              <a:ext uri="{28A0092B-C50C-407E-A947-70E740481C1C}">
                <a14:useLocalDpi xmlns:a14="http://schemas.microsoft.com/office/drawing/2010/main" val="0"/>
              </a:ext>
            </a:extLst>
          </a:blip>
          <a:srcRect l="18959" t="5189" r="21530" b="5277"/>
          <a:stretch/>
        </p:blipFill>
        <p:spPr>
          <a:xfrm>
            <a:off x="404123" y="1878755"/>
            <a:ext cx="3279600" cy="3700800"/>
          </a:xfrm>
          <a:prstGeom prst="rect">
            <a:avLst/>
          </a:prstGeom>
        </p:spPr>
      </p:pic>
      <p:sp>
        <p:nvSpPr>
          <p:cNvPr id="6" name="TextBox 5"/>
          <p:cNvSpPr txBox="1"/>
          <p:nvPr/>
        </p:nvSpPr>
        <p:spPr>
          <a:xfrm>
            <a:off x="6066203" y="1750716"/>
            <a:ext cx="2379629" cy="646331"/>
          </a:xfrm>
          <a:prstGeom prst="rect">
            <a:avLst/>
          </a:prstGeom>
          <a:noFill/>
        </p:spPr>
        <p:txBody>
          <a:bodyPr wrap="square" rtlCol="0">
            <a:spAutoFit/>
          </a:bodyPr>
          <a:lstStyle/>
          <a:p>
            <a:r>
              <a:rPr lang="en-US" dirty="0" err="1" smtClean="0"/>
              <a:t>Sttuffgnfgj</a:t>
            </a:r>
            <a:endParaRPr lang="en-US" dirty="0" smtClean="0"/>
          </a:p>
          <a:p>
            <a:endParaRPr lang="en-US" dirty="0"/>
          </a:p>
        </p:txBody>
      </p:sp>
      <p:pic>
        <p:nvPicPr>
          <p:cNvPr id="8" name="Picture 7"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56879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The Vision System</a:t>
            </a:r>
            <a:endParaRPr lang="en-US" sz="1200" dirty="0">
              <a:latin typeface="Garamond"/>
              <a:cs typeface="Garamond"/>
            </a:endParaRPr>
          </a:p>
        </p:txBody>
      </p:sp>
      <p:pic>
        <p:nvPicPr>
          <p:cNvPr id="4" name="Picture 3" descr="syste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54" y="1705076"/>
            <a:ext cx="6080546" cy="3226519"/>
          </a:xfrm>
          <a:prstGeom prst="rect">
            <a:avLst/>
          </a:prstGeom>
        </p:spPr>
      </p:pic>
      <p:sp>
        <p:nvSpPr>
          <p:cNvPr id="6" name="TextBox 5"/>
          <p:cNvSpPr txBox="1"/>
          <p:nvPr/>
        </p:nvSpPr>
        <p:spPr>
          <a:xfrm>
            <a:off x="308242" y="1705075"/>
            <a:ext cx="2478266" cy="3108544"/>
          </a:xfrm>
          <a:prstGeom prst="rect">
            <a:avLst/>
          </a:prstGeom>
          <a:noFill/>
        </p:spPr>
        <p:txBody>
          <a:bodyPr wrap="square" rtlCol="0">
            <a:spAutoFit/>
          </a:bodyPr>
          <a:lstStyle/>
          <a:p>
            <a:pPr marL="285750" indent="-285750">
              <a:buFont typeface="Arial"/>
              <a:buChar char="•"/>
            </a:pPr>
            <a:r>
              <a:rPr lang="en-US" sz="1400" dirty="0" smtClean="0"/>
              <a:t>We designed a functional GUI to streamline the process of connecting to the robots and running the vision system.</a:t>
            </a:r>
          </a:p>
          <a:p>
            <a:pPr marL="285750" indent="-285750">
              <a:buFont typeface="Arial"/>
              <a:buChar char="•"/>
            </a:pPr>
            <a:endParaRPr lang="en-US" sz="1400" dirty="0" smtClean="0"/>
          </a:p>
          <a:p>
            <a:pPr marL="285750" indent="-285750">
              <a:buFont typeface="Arial"/>
              <a:buChar char="•"/>
            </a:pPr>
            <a:r>
              <a:rPr lang="en-US" sz="1400" dirty="0" smtClean="0"/>
              <a:t>With a setting window to fine-tune </a:t>
            </a:r>
            <a:r>
              <a:rPr lang="en-US" sz="1400" dirty="0" err="1" smtClean="0"/>
              <a:t>colour</a:t>
            </a:r>
            <a:r>
              <a:rPr lang="en-US" sz="1400" dirty="0" smtClean="0"/>
              <a:t> detection on the fly.</a:t>
            </a:r>
          </a:p>
          <a:p>
            <a:pPr marL="285750" indent="-285750">
              <a:buFont typeface="Arial"/>
              <a:buChar char="•"/>
            </a:pPr>
            <a:endParaRPr lang="en-US" sz="1400" dirty="0" smtClean="0"/>
          </a:p>
          <a:p>
            <a:pPr marL="285750" indent="-285750">
              <a:buFont typeface="Arial"/>
              <a:buChar char="•"/>
            </a:pPr>
            <a:r>
              <a:rPr lang="en-US" sz="1400" dirty="0" smtClean="0"/>
              <a:t>We integrated the GUI with the Bluetooth TCP connection.</a:t>
            </a:r>
          </a:p>
          <a:p>
            <a:endParaRPr lang="en-US" sz="1400" dirty="0"/>
          </a:p>
        </p:txBody>
      </p:sp>
      <p:pic>
        <p:nvPicPr>
          <p:cNvPr id="7" name="Picture 6"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6994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u="sng" dirty="0" smtClean="0">
                <a:latin typeface="Garamond"/>
                <a:cs typeface="Garamond"/>
              </a:rPr>
              <a:t>Features of the vision system</a:t>
            </a:r>
            <a:endParaRPr lang="en-US" sz="1200" u="sng" dirty="0">
              <a:latin typeface="Garamond"/>
              <a:cs typeface="Garamond"/>
            </a:endParaRPr>
          </a:p>
        </p:txBody>
      </p:sp>
      <p:pic>
        <p:nvPicPr>
          <p:cNvPr id="2" name="Picture 1" descr="syste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30" y="1442491"/>
            <a:ext cx="4892606" cy="3665620"/>
          </a:xfrm>
          <a:prstGeom prst="rect">
            <a:avLst/>
          </a:prstGeom>
        </p:spPr>
      </p:pic>
      <p:sp>
        <p:nvSpPr>
          <p:cNvPr id="7" name="TextBox 6"/>
          <p:cNvSpPr txBox="1"/>
          <p:nvPr/>
        </p:nvSpPr>
        <p:spPr>
          <a:xfrm>
            <a:off x="6226489" y="1483153"/>
            <a:ext cx="2478266" cy="3539431"/>
          </a:xfrm>
          <a:prstGeom prst="rect">
            <a:avLst/>
          </a:prstGeom>
          <a:noFill/>
        </p:spPr>
        <p:txBody>
          <a:bodyPr wrap="square" rtlCol="0">
            <a:spAutoFit/>
          </a:bodyPr>
          <a:lstStyle/>
          <a:p>
            <a:pPr marL="285750" indent="-285750">
              <a:buFont typeface="Arial"/>
              <a:buChar char="•"/>
            </a:pPr>
            <a:r>
              <a:rPr lang="en-US" sz="1400" dirty="0" smtClean="0"/>
              <a:t>Automatically determines pitch boundaries to optimize processing.</a:t>
            </a:r>
          </a:p>
          <a:p>
            <a:r>
              <a:rPr lang="en-US" sz="1400" dirty="0" smtClean="0"/>
              <a:t> </a:t>
            </a:r>
          </a:p>
          <a:p>
            <a:pPr marL="285750" indent="-285750">
              <a:buFont typeface="Arial"/>
              <a:buChar char="•"/>
            </a:pPr>
            <a:r>
              <a:rPr lang="en-US" sz="1400" dirty="0" smtClean="0"/>
              <a:t>Separate Threads to update world state and draw the state.</a:t>
            </a:r>
          </a:p>
          <a:p>
            <a:pPr marL="285750" indent="-285750">
              <a:buFont typeface="Arial"/>
              <a:buChar char="•"/>
            </a:pPr>
            <a:endParaRPr lang="en-US" sz="1400" dirty="0" smtClean="0"/>
          </a:p>
          <a:p>
            <a:pPr marL="285750" indent="-285750">
              <a:buFont typeface="Arial"/>
              <a:buChar char="•"/>
            </a:pPr>
            <a:r>
              <a:rPr lang="en-US" sz="1400" dirty="0" smtClean="0"/>
              <a:t>Ball </a:t>
            </a:r>
            <a:r>
              <a:rPr lang="en-US" sz="1400" dirty="0"/>
              <a:t>r</a:t>
            </a:r>
            <a:r>
              <a:rPr lang="en-US" sz="1400" dirty="0" smtClean="0"/>
              <a:t>ebound prediction.</a:t>
            </a:r>
          </a:p>
          <a:p>
            <a:pPr marL="285750" indent="-285750">
              <a:buFont typeface="Arial"/>
              <a:buChar char="•"/>
            </a:pPr>
            <a:endParaRPr lang="en-US" sz="1400" dirty="0"/>
          </a:p>
          <a:p>
            <a:pPr marL="285750" indent="-285750">
              <a:buFont typeface="Arial"/>
              <a:buChar char="•"/>
            </a:pPr>
            <a:r>
              <a:rPr lang="en-US" sz="1400" dirty="0" smtClean="0"/>
              <a:t>K-Means </a:t>
            </a:r>
            <a:r>
              <a:rPr lang="en-US" sz="1400" dirty="0"/>
              <a:t>p</a:t>
            </a:r>
            <a:r>
              <a:rPr lang="en-US" sz="1400" dirty="0" smtClean="0"/>
              <a:t>late detection</a:t>
            </a:r>
          </a:p>
          <a:p>
            <a:pPr marL="285750" indent="-285750">
              <a:buFont typeface="Arial"/>
              <a:buChar char="•"/>
            </a:pPr>
            <a:endParaRPr lang="en-US" sz="1400" dirty="0" smtClean="0"/>
          </a:p>
          <a:p>
            <a:pPr marL="285750" indent="-285750">
              <a:buFont typeface="Arial"/>
              <a:buChar char="•"/>
            </a:pPr>
            <a:r>
              <a:rPr lang="en-US" sz="1400" dirty="0" smtClean="0"/>
              <a:t>Distance-to-camera distortion correction.</a:t>
            </a:r>
            <a:endParaRPr lang="en-US" sz="1400" dirty="0"/>
          </a:p>
          <a:p>
            <a:pPr marL="285750" indent="-285750">
              <a:buFont typeface="Arial"/>
              <a:buChar char="•"/>
            </a:pPr>
            <a:endParaRPr lang="en-US" sz="1400" dirty="0" smtClean="0"/>
          </a:p>
          <a:p>
            <a:pPr marL="285750" indent="-285750">
              <a:buFont typeface="Arial"/>
              <a:buChar char="•"/>
            </a:pPr>
            <a:endParaRPr lang="en-US" sz="1400" dirty="0"/>
          </a:p>
        </p:txBody>
      </p:sp>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83269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Evolution of the project</a:t>
            </a:r>
          </a:p>
          <a:p>
            <a:endParaRPr lang="en-US" sz="2400" dirty="0">
              <a:latin typeface="Garamond"/>
              <a:cs typeface="Garamond"/>
            </a:endParaRPr>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03205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Pneumatic Kicker Design</a:t>
            </a:r>
            <a:endParaRPr lang="en-US" sz="1200" dirty="0">
              <a:latin typeface="Garamond"/>
              <a:cs typeface="Garamond"/>
            </a:endParaRPr>
          </a:p>
        </p:txBody>
      </p:sp>
      <p:pic>
        <p:nvPicPr>
          <p:cNvPr id="2" name="SDP Robot kick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0639" y="1480093"/>
            <a:ext cx="6674325" cy="3754307"/>
          </a:xfrm>
          <a:prstGeom prst="rect">
            <a:avLst/>
          </a:prstGeom>
        </p:spPr>
      </p:pic>
      <p:pic>
        <p:nvPicPr>
          <p:cNvPr id="6" name="Picture 5"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14767263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270</TotalTime>
  <Words>608</Words>
  <Application>Microsoft Macintosh PowerPoint</Application>
  <PresentationFormat>On-screen Show (4:3)</PresentationFormat>
  <Paragraphs>63</Paragraphs>
  <Slides>13</Slides>
  <Notes>13</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 of Awesome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Brown</dc:creator>
  <cp:lastModifiedBy>Iain Brown</cp:lastModifiedBy>
  <cp:revision>40</cp:revision>
  <dcterms:created xsi:type="dcterms:W3CDTF">2014-03-26T11:48:51Z</dcterms:created>
  <dcterms:modified xsi:type="dcterms:W3CDTF">2014-03-27T14:50:50Z</dcterms:modified>
</cp:coreProperties>
</file>